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12"/>
  </p:notesMasterIdLst>
  <p:handoutMasterIdLst>
    <p:handoutMasterId r:id="rId13"/>
  </p:handoutMasterIdLst>
  <p:sldIdLst>
    <p:sldId id="286" r:id="rId2"/>
    <p:sldId id="311" r:id="rId3"/>
    <p:sldId id="310" r:id="rId4"/>
    <p:sldId id="282" r:id="rId5"/>
    <p:sldId id="306" r:id="rId6"/>
    <p:sldId id="307" r:id="rId7"/>
    <p:sldId id="312" r:id="rId8"/>
    <p:sldId id="302" r:id="rId9"/>
    <p:sldId id="309" r:id="rId10"/>
    <p:sldId id="29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Doove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849" autoAdjust="0"/>
  </p:normalViewPr>
  <p:slideViewPr>
    <p:cSldViewPr snapToGrid="0">
      <p:cViewPr varScale="1">
        <p:scale>
          <a:sx n="100" d="100"/>
          <a:sy n="100" d="100"/>
        </p:scale>
        <p:origin x="9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42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72025-7003-4421-A98D-E4DD68E39C3E}" type="datetimeFigureOut">
              <a:rPr lang="nl-NL" smtClean="0"/>
              <a:t>2019-10-20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F3779-B9AF-4651-8130-2F6090B6DC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90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D09D6-4B3A-4226-9A8B-3ED677D8C1D5}" type="datetimeFigureOut">
              <a:rPr lang="nl-NL" smtClean="0"/>
              <a:t>2019-10-20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AEB7C-BEAA-4C38-A561-D73DE6EADC6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64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baseline="0" dirty="0">
                <a:latin typeface="Arial" panose="020B0604020202020204" pitchFamily="34" charset="0"/>
                <a:cs typeface="Arial" panose="020B0604020202020204" pitchFamily="34" charset="0"/>
              </a:rPr>
              <a:t>Notitie: </a:t>
            </a:r>
          </a:p>
          <a:p>
            <a:pPr marL="0" indent="0">
              <a:buNone/>
            </a:pPr>
            <a:r>
              <a:rPr lang="en-US" dirty="0"/>
              <a:t>Continue the Dutch approach for all Dutch research </a:t>
            </a:r>
            <a:r>
              <a:rPr lang="en-US" dirty="0" err="1"/>
              <a:t>organisations</a:t>
            </a:r>
            <a:r>
              <a:rPr lang="en-US" dirty="0"/>
              <a:t> and research</a:t>
            </a:r>
          </a:p>
          <a:p>
            <a:pPr marL="0" indent="0">
              <a:buNone/>
            </a:pPr>
            <a:r>
              <a:rPr lang="en-US" dirty="0"/>
              <a:t>areas whilst </a:t>
            </a:r>
            <a:r>
              <a:rPr lang="en-US" dirty="0" err="1"/>
              <a:t>recognising</a:t>
            </a:r>
            <a:r>
              <a:rPr lang="en-US" dirty="0"/>
              <a:t> their differences and similarities.</a:t>
            </a:r>
          </a:p>
          <a:p>
            <a:pPr marL="0" indent="0">
              <a:buNone/>
            </a:pPr>
            <a:r>
              <a:rPr lang="en-US" dirty="0"/>
              <a:t>To set clear and agreed technical and policy-related preconditions to facilitate reuse</a:t>
            </a:r>
          </a:p>
          <a:p>
            <a:pPr marL="0" indent="0">
              <a:buNone/>
            </a:pPr>
            <a:r>
              <a:rPr lang="en-US" dirty="0"/>
              <a:t>of research data, including provision of the necessary expertise and support.</a:t>
            </a:r>
          </a:p>
          <a:p>
            <a:pPr marL="0" indent="0">
              <a:buNone/>
            </a:pPr>
            <a:r>
              <a:rPr lang="en-US" dirty="0"/>
              <a:t>To examine together how open science can be an element of the evaluation and</a:t>
            </a:r>
          </a:p>
          <a:p>
            <a:pPr marL="0" indent="0">
              <a:buNone/>
            </a:pPr>
            <a:r>
              <a:rPr lang="en-US" dirty="0"/>
              <a:t>reward system for researchers, research groups and research proposals.</a:t>
            </a:r>
          </a:p>
          <a:p>
            <a:pPr marL="0" indent="0">
              <a:buNone/>
            </a:pPr>
            <a:r>
              <a:rPr lang="en-US" dirty="0"/>
              <a:t>To establish a ‘clearing house’ for all information regarding all available research</a:t>
            </a:r>
          </a:p>
          <a:p>
            <a:pPr marL="0" indent="0">
              <a:buNone/>
            </a:pPr>
            <a:r>
              <a:rPr lang="en-US" dirty="0"/>
              <a:t>support.</a:t>
            </a:r>
            <a:endParaRPr lang="nl-NL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AEB7C-BEAA-4C38-A561-D73DE6EADC6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07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AEB7C-BEAA-4C38-A561-D73DE6EADC6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04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u="sng" dirty="0">
                <a:latin typeface="Arial" panose="020B0604020202020204" pitchFamily="34" charset="0"/>
                <a:cs typeface="Arial" panose="020B0604020202020204" pitchFamily="34" charset="0"/>
              </a:rPr>
              <a:t>Notitie: </a:t>
            </a:r>
            <a:r>
              <a:rPr lang="nl-NL" b="0" u="non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eze sheet is een knipoog naar het regeerakkoord</a:t>
            </a:r>
            <a:r>
              <a:rPr lang="nl-NL" baseline="0" dirty="0">
                <a:latin typeface="Arial" panose="020B0604020202020204" pitchFamily="34" charset="0"/>
                <a:cs typeface="Arial" panose="020B0604020202020204" pitchFamily="34" charset="0"/>
              </a:rPr>
              <a:t> met betrekking tot open </a:t>
            </a:r>
            <a:r>
              <a:rPr lang="nl-NL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nl-NL" baseline="0" dirty="0">
                <a:latin typeface="Arial" panose="020B0604020202020204" pitchFamily="34" charset="0"/>
                <a:cs typeface="Arial" panose="020B0604020202020204" pitchFamily="34" charset="0"/>
              </a:rPr>
              <a:t>. Verwijder deze sheet als het niet wil gebruiken.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AEB7C-BEAA-4C38-A561-D73DE6EADC6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57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0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88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30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2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70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924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65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29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1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5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1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0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7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3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47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7766C78-391C-4B9B-918A-5EBE01671AE7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AB7FFF6-E8F6-4612-9DB6-78CA6B731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8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science.nl/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g"/><Relationship Id="rId21" Type="http://schemas.openxmlformats.org/officeDocument/2006/relationships/image" Target="../media/image23.jp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10532220" cy="849207"/>
          </a:xfrm>
        </p:spPr>
        <p:txBody>
          <a:bodyPr/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nl-N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 Open Science - NL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7928085" cy="86142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Meeting Helsinki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21, 2019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clrChange>
              <a:clrFrom>
                <a:srgbClr val="5C0D43">
                  <a:alpha val="47451"/>
                </a:srgbClr>
              </a:clrFrom>
              <a:clrTo>
                <a:srgbClr val="5C0D4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812" y="3438557"/>
            <a:ext cx="2286000" cy="27908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7" y="5877283"/>
            <a:ext cx="1006354" cy="352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3109" y="4320513"/>
            <a:ext cx="169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Karel Luyben</a:t>
            </a:r>
          </a:p>
        </p:txBody>
      </p:sp>
    </p:spTree>
    <p:extLst>
      <p:ext uri="{BB962C8B-B14F-4D97-AF65-F5344CB8AC3E}">
        <p14:creationId xmlns:p14="http://schemas.microsoft.com/office/powerpoint/2010/main" val="67956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9765" y="973668"/>
            <a:ext cx="8761413" cy="706964"/>
          </a:xfrm>
        </p:spPr>
        <p:txBody>
          <a:bodyPr/>
          <a:lstStyle/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12" y="3816667"/>
            <a:ext cx="2286000" cy="2790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0" y="6364821"/>
            <a:ext cx="1006354" cy="352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9765" y="3600065"/>
            <a:ext cx="619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B31166"/>
                </a:solidFill>
                <a:hlinkClick r:id="rId4" tooltip="goto website"/>
              </a:rPr>
              <a:t>www.openscience.nl</a:t>
            </a:r>
            <a:endParaRPr lang="en-US" sz="4400" dirty="0">
              <a:solidFill>
                <a:srgbClr val="B31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1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E0E371-CB5C-4034-A319-636A64C64C32}"/>
              </a:ext>
            </a:extLst>
          </p:cNvPr>
          <p:cNvSpPr txBox="1"/>
          <p:nvPr/>
        </p:nvSpPr>
        <p:spPr>
          <a:xfrm>
            <a:off x="1981200" y="914400"/>
            <a:ext cx="791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WHY – WHAT - HOW</a:t>
            </a:r>
            <a:endParaRPr lang="nl-NL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79118-12DF-4CF8-84D2-48B406197C99}"/>
              </a:ext>
            </a:extLst>
          </p:cNvPr>
          <p:cNvSpPr txBox="1"/>
          <p:nvPr/>
        </p:nvSpPr>
        <p:spPr>
          <a:xfrm>
            <a:off x="1385887" y="2505075"/>
            <a:ext cx="94202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  <a:p>
            <a:r>
              <a:rPr lang="en-US" dirty="0"/>
              <a:t>WHAT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  <a:p>
            <a:r>
              <a:rPr lang="en-US" dirty="0"/>
              <a:t>HOW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869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20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National Plan Open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ahoma"/>
                <a:cs typeface="Tahoma"/>
              </a:rPr>
              <a:t>Key ambitions</a:t>
            </a:r>
          </a:p>
          <a:p>
            <a:pPr>
              <a:buFont typeface="Wingdings" charset="2"/>
              <a:buChar char="u"/>
            </a:pPr>
            <a:endParaRPr lang="en-US" b="1" dirty="0"/>
          </a:p>
          <a:p>
            <a:pPr>
              <a:buFont typeface="Wingdings" charset="2"/>
              <a:buChar char="u"/>
            </a:pPr>
            <a:r>
              <a:rPr lang="en-US" sz="2400" b="1" dirty="0"/>
              <a:t>Full open access to publications in 2020</a:t>
            </a:r>
          </a:p>
          <a:p>
            <a:pPr>
              <a:buFont typeface="Wingdings" charset="2"/>
              <a:buChar char="u"/>
            </a:pPr>
            <a:r>
              <a:rPr lang="en-US" sz="2400" b="1" dirty="0"/>
              <a:t>To make research data optimally suited for reuse</a:t>
            </a:r>
          </a:p>
          <a:p>
            <a:pPr>
              <a:buFont typeface="Wingdings" charset="2"/>
              <a:buChar char="u"/>
            </a:pPr>
            <a:r>
              <a:rPr lang="en-US" sz="2400" b="1" dirty="0"/>
              <a:t>Recognition and rewards for researchers and proposals</a:t>
            </a:r>
            <a:endParaRPr lang="en-US" sz="2400" dirty="0"/>
          </a:p>
          <a:p>
            <a:pPr>
              <a:buFont typeface="Wingdings" charset="2"/>
              <a:buChar char="u"/>
            </a:pPr>
            <a:r>
              <a:rPr lang="en-US" sz="2400" b="1" dirty="0"/>
              <a:t>To promote and support Open Science optimally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0" y="6364821"/>
            <a:ext cx="1006354" cy="352099"/>
          </a:xfrm>
          <a:prstGeom prst="rect">
            <a:avLst/>
          </a:prstGeom>
        </p:spPr>
      </p:pic>
      <p:pic>
        <p:nvPicPr>
          <p:cNvPr id="8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12" y="3816667"/>
            <a:ext cx="2286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1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9392" y="973668"/>
            <a:ext cx="8416841" cy="706964"/>
          </a:xfrm>
        </p:spPr>
        <p:txBody>
          <a:bodyPr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National Platform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12" y="3816667"/>
            <a:ext cx="2286000" cy="27908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19392" y="2330180"/>
            <a:ext cx="8347905" cy="4145034"/>
            <a:chOff x="1319392" y="2330180"/>
            <a:chExt cx="8347905" cy="4145034"/>
          </a:xfrm>
        </p:grpSpPr>
        <p:pic>
          <p:nvPicPr>
            <p:cNvPr id="14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783" y="2438976"/>
              <a:ext cx="1144231" cy="320261"/>
            </a:xfrm>
            <a:prstGeom prst="rect">
              <a:avLst/>
            </a:prstGeom>
          </p:spPr>
        </p:pic>
        <p:pic>
          <p:nvPicPr>
            <p:cNvPr id="15" name="Picture 4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16" b="19516"/>
            <a:stretch/>
          </p:blipFill>
          <p:spPr>
            <a:xfrm>
              <a:off x="2053574" y="4226497"/>
              <a:ext cx="508324" cy="342601"/>
            </a:xfrm>
            <a:prstGeom prst="rect">
              <a:avLst/>
            </a:prstGeom>
          </p:spPr>
        </p:pic>
        <p:pic>
          <p:nvPicPr>
            <p:cNvPr id="16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13" b="17527"/>
            <a:stretch/>
          </p:blipFill>
          <p:spPr>
            <a:xfrm>
              <a:off x="5041810" y="3294283"/>
              <a:ext cx="1037785" cy="368172"/>
            </a:xfrm>
            <a:prstGeom prst="rect">
              <a:avLst/>
            </a:prstGeom>
          </p:spPr>
        </p:pic>
        <p:pic>
          <p:nvPicPr>
            <p:cNvPr id="17" name="Picture 3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4720" y="4390227"/>
              <a:ext cx="701420" cy="284525"/>
            </a:xfrm>
            <a:prstGeom prst="rect">
              <a:avLst/>
            </a:prstGeom>
          </p:spPr>
        </p:pic>
        <p:pic>
          <p:nvPicPr>
            <p:cNvPr id="18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788" y="5217678"/>
              <a:ext cx="1128544" cy="611923"/>
            </a:xfrm>
            <a:prstGeom prst="rect">
              <a:avLst/>
            </a:prstGeom>
          </p:spPr>
        </p:pic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318" y="3036267"/>
              <a:ext cx="1239160" cy="806291"/>
            </a:xfrm>
            <a:prstGeom prst="rect">
              <a:avLst/>
            </a:prstGeom>
          </p:spPr>
        </p:pic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279" y="2386507"/>
              <a:ext cx="846149" cy="1012452"/>
            </a:xfrm>
            <a:prstGeom prst="rect">
              <a:avLst/>
            </a:prstGeom>
          </p:spPr>
        </p:pic>
        <p:pic>
          <p:nvPicPr>
            <p:cNvPr id="22" name="Afbeelding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198" y="3579742"/>
              <a:ext cx="1441610" cy="646755"/>
            </a:xfrm>
            <a:prstGeom prst="rect">
              <a:avLst/>
            </a:prstGeom>
          </p:spPr>
        </p:pic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392" y="4880462"/>
              <a:ext cx="1048474" cy="802906"/>
            </a:xfrm>
            <a:prstGeom prst="rect">
              <a:avLst/>
            </a:prstGeom>
          </p:spPr>
        </p:pic>
        <p:pic>
          <p:nvPicPr>
            <p:cNvPr id="27" name="Afbeelding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019" y="4978948"/>
              <a:ext cx="1195062" cy="531089"/>
            </a:xfrm>
            <a:prstGeom prst="rect">
              <a:avLst/>
            </a:prstGeom>
          </p:spPr>
        </p:pic>
        <p:pic>
          <p:nvPicPr>
            <p:cNvPr id="28" name="Afbeelding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804" y="5744807"/>
              <a:ext cx="2221793" cy="730407"/>
            </a:xfrm>
            <a:prstGeom prst="rect">
              <a:avLst/>
            </a:prstGeom>
          </p:spPr>
        </p:pic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753" y="5628984"/>
              <a:ext cx="1370889" cy="633506"/>
            </a:xfrm>
            <a:prstGeom prst="rect">
              <a:avLst/>
            </a:prstGeom>
          </p:spPr>
        </p:pic>
        <p:pic>
          <p:nvPicPr>
            <p:cNvPr id="30" name="Afbeelding 2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222" y="2551119"/>
              <a:ext cx="1528479" cy="416237"/>
            </a:xfrm>
            <a:prstGeom prst="rect">
              <a:avLst/>
            </a:prstGeom>
          </p:spPr>
        </p:pic>
        <p:pic>
          <p:nvPicPr>
            <p:cNvPr id="31" name="Afbeelding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369" y="2330180"/>
              <a:ext cx="1475375" cy="541581"/>
            </a:xfrm>
            <a:prstGeom prst="rect">
              <a:avLst/>
            </a:prstGeom>
          </p:spPr>
        </p:pic>
        <p:pic>
          <p:nvPicPr>
            <p:cNvPr id="33" name="Afbeelding 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743" y="3329513"/>
              <a:ext cx="1576157" cy="617595"/>
            </a:xfrm>
            <a:prstGeom prst="rect">
              <a:avLst/>
            </a:prstGeom>
          </p:spPr>
        </p:pic>
        <p:pic>
          <p:nvPicPr>
            <p:cNvPr id="34" name="Afbeelding 3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21" y="4124574"/>
              <a:ext cx="1034121" cy="419755"/>
            </a:xfrm>
            <a:prstGeom prst="rect">
              <a:avLst/>
            </a:prstGeom>
          </p:spPr>
        </p:pic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091" y="3774305"/>
              <a:ext cx="1095206" cy="501277"/>
            </a:xfrm>
            <a:prstGeom prst="rect">
              <a:avLst/>
            </a:prstGeom>
          </p:spPr>
        </p:pic>
        <p:pic>
          <p:nvPicPr>
            <p:cNvPr id="36" name="Afbeelding 3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544" y="4809441"/>
              <a:ext cx="1069256" cy="527686"/>
            </a:xfrm>
            <a:prstGeom prst="rect">
              <a:avLst/>
            </a:prstGeom>
          </p:spPr>
        </p:pic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293" y="4500454"/>
              <a:ext cx="1283884" cy="1023185"/>
            </a:xfrm>
            <a:prstGeom prst="rect">
              <a:avLst/>
            </a:prstGeom>
          </p:spPr>
        </p:pic>
      </p:grpSp>
      <p:pic>
        <p:nvPicPr>
          <p:cNvPr id="24" name="Afbeelding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0" y="6364821"/>
            <a:ext cx="1006354" cy="3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0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48254" cy="3416300"/>
          </a:xfrm>
        </p:spPr>
        <p:txBody>
          <a:bodyPr>
            <a:normAutofit/>
          </a:bodyPr>
          <a:lstStyle/>
          <a:p>
            <a:pPr marL="444500" indent="-444500">
              <a:buFont typeface="Wingdings" charset="2"/>
              <a:buChar char="u"/>
            </a:pPr>
            <a:r>
              <a:rPr lang="nl-N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Steering</a:t>
            </a: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chaired</a:t>
            </a: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nl-N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44500" indent="-444500">
              <a:buFont typeface="Wingdings" charset="2"/>
              <a:buChar char="u"/>
            </a:pP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nl-N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endParaRPr lang="nl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444500">
              <a:buFont typeface="Wingdings" charset="2"/>
              <a:buChar char="u"/>
            </a:pP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OS Platform</a:t>
            </a:r>
          </a:p>
          <a:p>
            <a:pPr marL="444500" indent="-444500">
              <a:buFont typeface="Wingdings" charset="2"/>
              <a:buChar char="u"/>
            </a:pPr>
            <a:r>
              <a:rPr lang="nl-N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nl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444500">
              <a:buFont typeface="Wingdings" charset="2"/>
              <a:buChar char="u"/>
            </a:pPr>
            <a:r>
              <a:rPr lang="nl-N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Secretariat</a:t>
            </a:r>
            <a:endParaRPr lang="nl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12" y="3816667"/>
            <a:ext cx="2286000" cy="2790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0" y="6364821"/>
            <a:ext cx="1006354" cy="3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5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34">
            <a:extLst>
              <a:ext uri="{FF2B5EF4-FFF2-40B4-BE49-F238E27FC236}">
                <a16:creationId xmlns:a16="http://schemas.microsoft.com/office/drawing/2014/main" id="{8B843A38-F453-4E78-9C01-3194FBE06B07}"/>
              </a:ext>
            </a:extLst>
          </p:cNvPr>
          <p:cNvCxnSpPr/>
          <p:nvPr/>
        </p:nvCxnSpPr>
        <p:spPr>
          <a:xfrm flipV="1">
            <a:off x="1856734" y="4399692"/>
            <a:ext cx="8093389" cy="46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59C555-7902-48B5-A910-AF9AD0BA4A9D}"/>
              </a:ext>
            </a:extLst>
          </p:cNvPr>
          <p:cNvSpPr/>
          <p:nvPr/>
        </p:nvSpPr>
        <p:spPr>
          <a:xfrm>
            <a:off x="4473045" y="625912"/>
            <a:ext cx="2931038" cy="1017759"/>
          </a:xfrm>
          <a:custGeom>
            <a:avLst/>
            <a:gdLst>
              <a:gd name="connsiteX0" fmla="*/ 0 w 2931038"/>
              <a:gd name="connsiteY0" fmla="*/ 0 h 1017759"/>
              <a:gd name="connsiteX1" fmla="*/ 2931038 w 2931038"/>
              <a:gd name="connsiteY1" fmla="*/ 0 h 1017759"/>
              <a:gd name="connsiteX2" fmla="*/ 2931038 w 2931038"/>
              <a:gd name="connsiteY2" fmla="*/ 1017759 h 1017759"/>
              <a:gd name="connsiteX3" fmla="*/ 0 w 2931038"/>
              <a:gd name="connsiteY3" fmla="*/ 1017759 h 1017759"/>
              <a:gd name="connsiteX4" fmla="*/ 0 w 2931038"/>
              <a:gd name="connsiteY4" fmla="*/ 0 h 101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1038" h="1017759">
                <a:moveTo>
                  <a:pt x="0" y="0"/>
                </a:moveTo>
                <a:lnTo>
                  <a:pt x="2931038" y="0"/>
                </a:lnTo>
                <a:lnTo>
                  <a:pt x="2931038" y="1017759"/>
                </a:lnTo>
                <a:lnTo>
                  <a:pt x="0" y="10177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400" kern="1200" dirty="0"/>
              <a:t>NPOS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400" kern="1200" dirty="0"/>
              <a:t>Steering Group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B0186D-6A7C-483B-9B3F-4D8172AB58D8}"/>
              </a:ext>
            </a:extLst>
          </p:cNvPr>
          <p:cNvSpPr/>
          <p:nvPr/>
        </p:nvSpPr>
        <p:spPr>
          <a:xfrm>
            <a:off x="2212203" y="3949701"/>
            <a:ext cx="2190834" cy="964253"/>
          </a:xfrm>
          <a:custGeom>
            <a:avLst/>
            <a:gdLst>
              <a:gd name="connsiteX0" fmla="*/ 0 w 2190834"/>
              <a:gd name="connsiteY0" fmla="*/ 0 h 964253"/>
              <a:gd name="connsiteX1" fmla="*/ 2190834 w 2190834"/>
              <a:gd name="connsiteY1" fmla="*/ 0 h 964253"/>
              <a:gd name="connsiteX2" fmla="*/ 2190834 w 2190834"/>
              <a:gd name="connsiteY2" fmla="*/ 964253 h 964253"/>
              <a:gd name="connsiteX3" fmla="*/ 0 w 2190834"/>
              <a:gd name="connsiteY3" fmla="*/ 964253 h 964253"/>
              <a:gd name="connsiteX4" fmla="*/ 0 w 2190834"/>
              <a:gd name="connsiteY4" fmla="*/ 0 h 96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834" h="964253">
                <a:moveTo>
                  <a:pt x="0" y="0"/>
                </a:moveTo>
                <a:lnTo>
                  <a:pt x="2190834" y="0"/>
                </a:lnTo>
                <a:lnTo>
                  <a:pt x="2190834" y="964253"/>
                </a:lnTo>
                <a:lnTo>
                  <a:pt x="0" y="964253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400" kern="1200" dirty="0"/>
              <a:t>Open Access     </a:t>
            </a:r>
            <a:r>
              <a:rPr lang="nl-NL" sz="2400" kern="1200" dirty="0" err="1"/>
              <a:t>programme</a:t>
            </a:r>
            <a:endParaRPr lang="nl-NL" sz="24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97D8F6-3B4C-498E-8C5D-2BA36F949731}"/>
              </a:ext>
            </a:extLst>
          </p:cNvPr>
          <p:cNvSpPr/>
          <p:nvPr/>
        </p:nvSpPr>
        <p:spPr>
          <a:xfrm>
            <a:off x="4931386" y="3949701"/>
            <a:ext cx="2001225" cy="964253"/>
          </a:xfrm>
          <a:custGeom>
            <a:avLst/>
            <a:gdLst>
              <a:gd name="connsiteX0" fmla="*/ 0 w 2001225"/>
              <a:gd name="connsiteY0" fmla="*/ 0 h 964253"/>
              <a:gd name="connsiteX1" fmla="*/ 2001225 w 2001225"/>
              <a:gd name="connsiteY1" fmla="*/ 0 h 964253"/>
              <a:gd name="connsiteX2" fmla="*/ 2001225 w 2001225"/>
              <a:gd name="connsiteY2" fmla="*/ 964253 h 964253"/>
              <a:gd name="connsiteX3" fmla="*/ 0 w 2001225"/>
              <a:gd name="connsiteY3" fmla="*/ 964253 h 964253"/>
              <a:gd name="connsiteX4" fmla="*/ 0 w 2001225"/>
              <a:gd name="connsiteY4" fmla="*/ 0 h 96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225" h="964253">
                <a:moveTo>
                  <a:pt x="0" y="0"/>
                </a:moveTo>
                <a:lnTo>
                  <a:pt x="2001225" y="0"/>
                </a:lnTo>
                <a:lnTo>
                  <a:pt x="2001225" y="964253"/>
                </a:lnTo>
                <a:lnTo>
                  <a:pt x="0" y="964253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400" kern="1200" dirty="0"/>
              <a:t>FAIR Data          </a:t>
            </a:r>
            <a:r>
              <a:rPr lang="nl-NL" sz="2400" kern="1200" dirty="0" err="1"/>
              <a:t>programme</a:t>
            </a:r>
            <a:endParaRPr lang="nl-NL" sz="24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29CD214-C30E-4C51-B07C-604FC3AE2895}"/>
              </a:ext>
            </a:extLst>
          </p:cNvPr>
          <p:cNvSpPr/>
          <p:nvPr/>
        </p:nvSpPr>
        <p:spPr>
          <a:xfrm>
            <a:off x="7523655" y="3949701"/>
            <a:ext cx="2029626" cy="964253"/>
          </a:xfrm>
          <a:custGeom>
            <a:avLst/>
            <a:gdLst>
              <a:gd name="connsiteX0" fmla="*/ 0 w 2029626"/>
              <a:gd name="connsiteY0" fmla="*/ 0 h 964253"/>
              <a:gd name="connsiteX1" fmla="*/ 2029626 w 2029626"/>
              <a:gd name="connsiteY1" fmla="*/ 0 h 964253"/>
              <a:gd name="connsiteX2" fmla="*/ 2029626 w 2029626"/>
              <a:gd name="connsiteY2" fmla="*/ 964253 h 964253"/>
              <a:gd name="connsiteX3" fmla="*/ 0 w 2029626"/>
              <a:gd name="connsiteY3" fmla="*/ 964253 h 964253"/>
              <a:gd name="connsiteX4" fmla="*/ 0 w 2029626"/>
              <a:gd name="connsiteY4" fmla="*/ 0 h 96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9626" h="964253">
                <a:moveTo>
                  <a:pt x="0" y="0"/>
                </a:moveTo>
                <a:lnTo>
                  <a:pt x="2029626" y="0"/>
                </a:lnTo>
                <a:lnTo>
                  <a:pt x="2029626" y="964253"/>
                </a:lnTo>
                <a:lnTo>
                  <a:pt x="0" y="964253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400" kern="1200" dirty="0" err="1"/>
              <a:t>Citizen</a:t>
            </a:r>
            <a:r>
              <a:rPr lang="nl-NL" sz="2400" kern="1200" dirty="0"/>
              <a:t> Science </a:t>
            </a:r>
            <a:r>
              <a:rPr lang="nl-NL" sz="2400" kern="1200" dirty="0" err="1"/>
              <a:t>programme</a:t>
            </a:r>
            <a:endParaRPr lang="nl-NL" sz="24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79AA9D-9E5D-4E65-9001-A628B682D0C3}"/>
              </a:ext>
            </a:extLst>
          </p:cNvPr>
          <p:cNvSpPr/>
          <p:nvPr/>
        </p:nvSpPr>
        <p:spPr>
          <a:xfrm>
            <a:off x="3098007" y="2299821"/>
            <a:ext cx="2376925" cy="888954"/>
          </a:xfrm>
          <a:custGeom>
            <a:avLst/>
            <a:gdLst>
              <a:gd name="connsiteX0" fmla="*/ 0 w 2376925"/>
              <a:gd name="connsiteY0" fmla="*/ 0 h 888954"/>
              <a:gd name="connsiteX1" fmla="*/ 2376925 w 2376925"/>
              <a:gd name="connsiteY1" fmla="*/ 0 h 888954"/>
              <a:gd name="connsiteX2" fmla="*/ 2376925 w 2376925"/>
              <a:gd name="connsiteY2" fmla="*/ 888954 h 888954"/>
              <a:gd name="connsiteX3" fmla="*/ 0 w 2376925"/>
              <a:gd name="connsiteY3" fmla="*/ 888954 h 888954"/>
              <a:gd name="connsiteX4" fmla="*/ 0 w 2376925"/>
              <a:gd name="connsiteY4" fmla="*/ 0 h 88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925" h="888954">
                <a:moveTo>
                  <a:pt x="0" y="0"/>
                </a:moveTo>
                <a:lnTo>
                  <a:pt x="2376925" y="0"/>
                </a:lnTo>
                <a:lnTo>
                  <a:pt x="2376925" y="888954"/>
                </a:lnTo>
                <a:lnTo>
                  <a:pt x="0" y="8889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400" kern="1200" dirty="0" err="1"/>
              <a:t>secretariat</a:t>
            </a:r>
            <a:endParaRPr lang="nl-NL" sz="24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111F4FE-9473-4521-B1DA-22588633DD97}"/>
              </a:ext>
            </a:extLst>
          </p:cNvPr>
          <p:cNvSpPr/>
          <p:nvPr/>
        </p:nvSpPr>
        <p:spPr>
          <a:xfrm>
            <a:off x="6189212" y="2353320"/>
            <a:ext cx="1466193" cy="781957"/>
          </a:xfrm>
          <a:custGeom>
            <a:avLst/>
            <a:gdLst>
              <a:gd name="connsiteX0" fmla="*/ 0 w 1466193"/>
              <a:gd name="connsiteY0" fmla="*/ 0 h 781957"/>
              <a:gd name="connsiteX1" fmla="*/ 1466193 w 1466193"/>
              <a:gd name="connsiteY1" fmla="*/ 0 h 781957"/>
              <a:gd name="connsiteX2" fmla="*/ 1466193 w 1466193"/>
              <a:gd name="connsiteY2" fmla="*/ 781957 h 781957"/>
              <a:gd name="connsiteX3" fmla="*/ 0 w 1466193"/>
              <a:gd name="connsiteY3" fmla="*/ 781957 h 781957"/>
              <a:gd name="connsiteX4" fmla="*/ 0 w 1466193"/>
              <a:gd name="connsiteY4" fmla="*/ 0 h 78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193" h="781957">
                <a:moveTo>
                  <a:pt x="0" y="0"/>
                </a:moveTo>
                <a:lnTo>
                  <a:pt x="1466193" y="0"/>
                </a:lnTo>
                <a:lnTo>
                  <a:pt x="1466193" y="781957"/>
                </a:lnTo>
                <a:lnTo>
                  <a:pt x="0" y="7819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400" kern="1200" dirty="0"/>
              <a:t>NCOS</a:t>
            </a:r>
          </a:p>
        </p:txBody>
      </p:sp>
      <p:sp>
        <p:nvSpPr>
          <p:cNvPr id="15" name="Ovaal 1">
            <a:extLst>
              <a:ext uri="{FF2B5EF4-FFF2-40B4-BE49-F238E27FC236}">
                <a16:creationId xmlns:a16="http://schemas.microsoft.com/office/drawing/2014/main" id="{01C0FACF-0712-4A08-8481-9670EC102A6F}"/>
              </a:ext>
            </a:extLst>
          </p:cNvPr>
          <p:cNvSpPr/>
          <p:nvPr/>
        </p:nvSpPr>
        <p:spPr>
          <a:xfrm>
            <a:off x="8099726" y="686222"/>
            <a:ext cx="2267744" cy="8739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err="1"/>
              <a:t>Advisory</a:t>
            </a:r>
            <a:r>
              <a:rPr lang="nl-NL" b="1" dirty="0"/>
              <a:t> </a:t>
            </a:r>
            <a:r>
              <a:rPr lang="nl-NL" b="1" dirty="0" err="1"/>
              <a:t>group</a:t>
            </a:r>
            <a:endParaRPr lang="nl-NL" b="1" dirty="0"/>
          </a:p>
        </p:txBody>
      </p:sp>
      <p:sp>
        <p:nvSpPr>
          <p:cNvPr id="16" name="Rechthoek 6">
            <a:extLst>
              <a:ext uri="{FF2B5EF4-FFF2-40B4-BE49-F238E27FC236}">
                <a16:creationId xmlns:a16="http://schemas.microsoft.com/office/drawing/2014/main" id="{B7058852-1677-464E-93EB-142E51ACC971}"/>
              </a:ext>
            </a:extLst>
          </p:cNvPr>
          <p:cNvSpPr/>
          <p:nvPr/>
        </p:nvSpPr>
        <p:spPr>
          <a:xfrm>
            <a:off x="2375598" y="5198079"/>
            <a:ext cx="360040" cy="3600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</a:t>
            </a:r>
            <a:r>
              <a:rPr lang="nl-NL" sz="1000" baseline="-25000" dirty="0"/>
              <a:t>1</a:t>
            </a:r>
            <a:endParaRPr lang="nl-NL" dirty="0"/>
          </a:p>
        </p:txBody>
      </p:sp>
      <p:sp>
        <p:nvSpPr>
          <p:cNvPr id="17" name="Rechthoek 7">
            <a:extLst>
              <a:ext uri="{FF2B5EF4-FFF2-40B4-BE49-F238E27FC236}">
                <a16:creationId xmlns:a16="http://schemas.microsoft.com/office/drawing/2014/main" id="{EFAE271E-7FF1-4248-A5DD-5F5C8AC3C8E6}"/>
              </a:ext>
            </a:extLst>
          </p:cNvPr>
          <p:cNvSpPr/>
          <p:nvPr/>
        </p:nvSpPr>
        <p:spPr>
          <a:xfrm>
            <a:off x="3095678" y="5198079"/>
            <a:ext cx="360040" cy="3600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</a:t>
            </a:r>
            <a:r>
              <a:rPr lang="nl-NL" sz="1000" baseline="-25000" dirty="0"/>
              <a:t>2</a:t>
            </a:r>
            <a:endParaRPr lang="nl-NL" dirty="0"/>
          </a:p>
        </p:txBody>
      </p:sp>
      <p:sp>
        <p:nvSpPr>
          <p:cNvPr id="18" name="Rechthoek 8">
            <a:extLst>
              <a:ext uri="{FF2B5EF4-FFF2-40B4-BE49-F238E27FC236}">
                <a16:creationId xmlns:a16="http://schemas.microsoft.com/office/drawing/2014/main" id="{587F201A-4BA6-4FC6-B02A-A6CBC83E3177}"/>
              </a:ext>
            </a:extLst>
          </p:cNvPr>
          <p:cNvSpPr/>
          <p:nvPr/>
        </p:nvSpPr>
        <p:spPr>
          <a:xfrm>
            <a:off x="3815758" y="5198079"/>
            <a:ext cx="360040" cy="3600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</a:t>
            </a:r>
            <a:r>
              <a:rPr lang="nl-NL" sz="1000" baseline="-25000" dirty="0"/>
              <a:t>3</a:t>
            </a:r>
            <a:endParaRPr lang="nl-NL" dirty="0"/>
          </a:p>
        </p:txBody>
      </p:sp>
      <p:sp>
        <p:nvSpPr>
          <p:cNvPr id="19" name="Rechthoek 9">
            <a:extLst>
              <a:ext uri="{FF2B5EF4-FFF2-40B4-BE49-F238E27FC236}">
                <a16:creationId xmlns:a16="http://schemas.microsoft.com/office/drawing/2014/main" id="{ED12595B-DFB1-459A-B2C0-5A1A21EC53DD}"/>
              </a:ext>
            </a:extLst>
          </p:cNvPr>
          <p:cNvSpPr/>
          <p:nvPr/>
        </p:nvSpPr>
        <p:spPr>
          <a:xfrm>
            <a:off x="6480054" y="5198079"/>
            <a:ext cx="360040" cy="3600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</a:t>
            </a:r>
            <a:r>
              <a:rPr lang="nl-NL" sz="1000" baseline="-25000" dirty="0"/>
              <a:t>6</a:t>
            </a:r>
            <a:endParaRPr lang="nl-NL" dirty="0"/>
          </a:p>
        </p:txBody>
      </p:sp>
      <p:sp>
        <p:nvSpPr>
          <p:cNvPr id="20" name="Rechthoek 10">
            <a:extLst>
              <a:ext uri="{FF2B5EF4-FFF2-40B4-BE49-F238E27FC236}">
                <a16:creationId xmlns:a16="http://schemas.microsoft.com/office/drawing/2014/main" id="{1C68C2C3-5225-45DC-92DD-3E1C87B735E3}"/>
              </a:ext>
            </a:extLst>
          </p:cNvPr>
          <p:cNvSpPr/>
          <p:nvPr/>
        </p:nvSpPr>
        <p:spPr>
          <a:xfrm>
            <a:off x="5831982" y="5198079"/>
            <a:ext cx="360040" cy="3600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</a:t>
            </a:r>
            <a:r>
              <a:rPr lang="nl-NL" sz="1000" baseline="-25000" dirty="0"/>
              <a:t>5</a:t>
            </a:r>
            <a:endParaRPr lang="nl-NL" dirty="0"/>
          </a:p>
        </p:txBody>
      </p:sp>
      <p:sp>
        <p:nvSpPr>
          <p:cNvPr id="21" name="Rechthoek 11">
            <a:extLst>
              <a:ext uri="{FF2B5EF4-FFF2-40B4-BE49-F238E27FC236}">
                <a16:creationId xmlns:a16="http://schemas.microsoft.com/office/drawing/2014/main" id="{5A307D6F-459F-4C15-9CEE-2EB77B4680A9}"/>
              </a:ext>
            </a:extLst>
          </p:cNvPr>
          <p:cNvSpPr/>
          <p:nvPr/>
        </p:nvSpPr>
        <p:spPr>
          <a:xfrm>
            <a:off x="5111902" y="5198079"/>
            <a:ext cx="360040" cy="3600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</a:t>
            </a:r>
            <a:r>
              <a:rPr lang="nl-NL" sz="1000" baseline="-25000" dirty="0"/>
              <a:t>4</a:t>
            </a:r>
            <a:endParaRPr lang="nl-NL" dirty="0"/>
          </a:p>
        </p:txBody>
      </p:sp>
      <p:sp>
        <p:nvSpPr>
          <p:cNvPr id="22" name="Rechthoek 12">
            <a:extLst>
              <a:ext uri="{FF2B5EF4-FFF2-40B4-BE49-F238E27FC236}">
                <a16:creationId xmlns:a16="http://schemas.microsoft.com/office/drawing/2014/main" id="{E9715FB4-DBC8-4AFE-BF41-F2CF9A23F359}"/>
              </a:ext>
            </a:extLst>
          </p:cNvPr>
          <p:cNvSpPr/>
          <p:nvPr/>
        </p:nvSpPr>
        <p:spPr>
          <a:xfrm>
            <a:off x="8460274" y="5198079"/>
            <a:ext cx="360040" cy="3600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</a:t>
            </a:r>
            <a:r>
              <a:rPr lang="nl-NL" sz="1000" baseline="-25000" dirty="0"/>
              <a:t>7</a:t>
            </a:r>
            <a:endParaRPr lang="nl-NL" dirty="0"/>
          </a:p>
        </p:txBody>
      </p:sp>
      <p:cxnSp>
        <p:nvCxnSpPr>
          <p:cNvPr id="23" name="Rechte verbindingslijn 14">
            <a:extLst>
              <a:ext uri="{FF2B5EF4-FFF2-40B4-BE49-F238E27FC236}">
                <a16:creationId xmlns:a16="http://schemas.microsoft.com/office/drawing/2014/main" id="{74DD3487-C3BE-4F3E-AE04-AC181FFCAA2A}"/>
              </a:ext>
            </a:extLst>
          </p:cNvPr>
          <p:cNvCxnSpPr/>
          <p:nvPr/>
        </p:nvCxnSpPr>
        <p:spPr>
          <a:xfrm>
            <a:off x="5293420" y="4901452"/>
            <a:ext cx="0" cy="28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16">
            <a:extLst>
              <a:ext uri="{FF2B5EF4-FFF2-40B4-BE49-F238E27FC236}">
                <a16:creationId xmlns:a16="http://schemas.microsoft.com/office/drawing/2014/main" id="{8338FE16-0988-42A5-97BE-E7E0BE3EB039}"/>
              </a:ext>
            </a:extLst>
          </p:cNvPr>
          <p:cNvCxnSpPr/>
          <p:nvPr/>
        </p:nvCxnSpPr>
        <p:spPr>
          <a:xfrm>
            <a:off x="2543156" y="4910079"/>
            <a:ext cx="0" cy="28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17">
            <a:extLst>
              <a:ext uri="{FF2B5EF4-FFF2-40B4-BE49-F238E27FC236}">
                <a16:creationId xmlns:a16="http://schemas.microsoft.com/office/drawing/2014/main" id="{6F890507-6951-4C5E-BFD6-045BD64F52AE}"/>
              </a:ext>
            </a:extLst>
          </p:cNvPr>
          <p:cNvCxnSpPr/>
          <p:nvPr/>
        </p:nvCxnSpPr>
        <p:spPr>
          <a:xfrm>
            <a:off x="3268570" y="4910079"/>
            <a:ext cx="0" cy="28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echte verbindingslijn 18">
            <a:extLst>
              <a:ext uri="{FF2B5EF4-FFF2-40B4-BE49-F238E27FC236}">
                <a16:creationId xmlns:a16="http://schemas.microsoft.com/office/drawing/2014/main" id="{DB886F24-1DC5-48AC-95C2-902119DE6449}"/>
              </a:ext>
            </a:extLst>
          </p:cNvPr>
          <p:cNvCxnSpPr/>
          <p:nvPr/>
        </p:nvCxnSpPr>
        <p:spPr>
          <a:xfrm>
            <a:off x="3995778" y="4910079"/>
            <a:ext cx="0" cy="28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19">
            <a:extLst>
              <a:ext uri="{FF2B5EF4-FFF2-40B4-BE49-F238E27FC236}">
                <a16:creationId xmlns:a16="http://schemas.microsoft.com/office/drawing/2014/main" id="{9FE23E9B-ACA3-43E3-91FB-A6B1D17A32F0}"/>
              </a:ext>
            </a:extLst>
          </p:cNvPr>
          <p:cNvCxnSpPr/>
          <p:nvPr/>
        </p:nvCxnSpPr>
        <p:spPr>
          <a:xfrm>
            <a:off x="6655380" y="4904241"/>
            <a:ext cx="0" cy="28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20">
            <a:extLst>
              <a:ext uri="{FF2B5EF4-FFF2-40B4-BE49-F238E27FC236}">
                <a16:creationId xmlns:a16="http://schemas.microsoft.com/office/drawing/2014/main" id="{F17371EF-AAA0-4280-B5EE-8B8559EC6D39}"/>
              </a:ext>
            </a:extLst>
          </p:cNvPr>
          <p:cNvCxnSpPr/>
          <p:nvPr/>
        </p:nvCxnSpPr>
        <p:spPr>
          <a:xfrm>
            <a:off x="6021686" y="4904241"/>
            <a:ext cx="0" cy="28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21">
            <a:extLst>
              <a:ext uri="{FF2B5EF4-FFF2-40B4-BE49-F238E27FC236}">
                <a16:creationId xmlns:a16="http://schemas.microsoft.com/office/drawing/2014/main" id="{23082488-5501-4C9D-86C9-E04FBCD627F3}"/>
              </a:ext>
            </a:extLst>
          </p:cNvPr>
          <p:cNvCxnSpPr/>
          <p:nvPr/>
        </p:nvCxnSpPr>
        <p:spPr>
          <a:xfrm>
            <a:off x="8640294" y="4910079"/>
            <a:ext cx="0" cy="288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36">
            <a:extLst>
              <a:ext uri="{FF2B5EF4-FFF2-40B4-BE49-F238E27FC236}">
                <a16:creationId xmlns:a16="http://schemas.microsoft.com/office/drawing/2014/main" id="{3468EBB7-C3AE-417E-A5D4-79DA9508F607}"/>
              </a:ext>
            </a:extLst>
          </p:cNvPr>
          <p:cNvCxnSpPr/>
          <p:nvPr/>
        </p:nvCxnSpPr>
        <p:spPr>
          <a:xfrm>
            <a:off x="1824530" y="6050813"/>
            <a:ext cx="8118186" cy="552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Rechte verbindingslijn 37">
            <a:extLst>
              <a:ext uri="{FF2B5EF4-FFF2-40B4-BE49-F238E27FC236}">
                <a16:creationId xmlns:a16="http://schemas.microsoft.com/office/drawing/2014/main" id="{5F97C175-19EF-45A4-90F7-D3AE98581ADE}"/>
              </a:ext>
            </a:extLst>
          </p:cNvPr>
          <p:cNvCxnSpPr/>
          <p:nvPr/>
        </p:nvCxnSpPr>
        <p:spPr>
          <a:xfrm flipV="1">
            <a:off x="1835030" y="4400153"/>
            <a:ext cx="0" cy="165618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Rechte verbindingslijn 42">
            <a:extLst>
              <a:ext uri="{FF2B5EF4-FFF2-40B4-BE49-F238E27FC236}">
                <a16:creationId xmlns:a16="http://schemas.microsoft.com/office/drawing/2014/main" id="{CF1F3A6B-E16E-4369-AB4F-F87A538D0395}"/>
              </a:ext>
            </a:extLst>
          </p:cNvPr>
          <p:cNvCxnSpPr/>
          <p:nvPr/>
        </p:nvCxnSpPr>
        <p:spPr>
          <a:xfrm flipV="1">
            <a:off x="9945712" y="4400153"/>
            <a:ext cx="0" cy="165618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Ovaal 30">
            <a:extLst>
              <a:ext uri="{FF2B5EF4-FFF2-40B4-BE49-F238E27FC236}">
                <a16:creationId xmlns:a16="http://schemas.microsoft.com/office/drawing/2014/main" id="{60FCA1F5-BD71-4F43-9322-6BF2E199BF1D}"/>
              </a:ext>
            </a:extLst>
          </p:cNvPr>
          <p:cNvSpPr/>
          <p:nvPr/>
        </p:nvSpPr>
        <p:spPr>
          <a:xfrm>
            <a:off x="4772884" y="5660382"/>
            <a:ext cx="2492462" cy="807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/>
              <a:t>Open Science Community</a:t>
            </a:r>
          </a:p>
        </p:txBody>
      </p:sp>
      <p:cxnSp>
        <p:nvCxnSpPr>
          <p:cNvPr id="34" name="Rechte verbindingslijn 45">
            <a:extLst>
              <a:ext uri="{FF2B5EF4-FFF2-40B4-BE49-F238E27FC236}">
                <a16:creationId xmlns:a16="http://schemas.microsoft.com/office/drawing/2014/main" id="{0692C101-4CDD-4771-9312-7AB3BB5A38FF}"/>
              </a:ext>
            </a:extLst>
          </p:cNvPr>
          <p:cNvCxnSpPr>
            <a:stCxn id="15" idx="2"/>
          </p:cNvCxnSpPr>
          <p:nvPr/>
        </p:nvCxnSpPr>
        <p:spPr>
          <a:xfrm flipH="1">
            <a:off x="7379646" y="1123192"/>
            <a:ext cx="720080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D4311A6-7FE8-4033-BF60-3237CFEB8A00}"/>
              </a:ext>
            </a:extLst>
          </p:cNvPr>
          <p:cNvSpPr txBox="1"/>
          <p:nvPr/>
        </p:nvSpPr>
        <p:spPr>
          <a:xfrm>
            <a:off x="421350" y="338361"/>
            <a:ext cx="27334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National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Coordination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structure</a:t>
            </a:r>
            <a:endParaRPr lang="nl-N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01DAC41-1503-4BA8-932A-91732F2D6003}"/>
              </a:ext>
            </a:extLst>
          </p:cNvPr>
          <p:cNvCxnSpPr/>
          <p:nvPr/>
        </p:nvCxnSpPr>
        <p:spPr>
          <a:xfrm>
            <a:off x="5831982" y="1643671"/>
            <a:ext cx="0" cy="23060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E9D8B42-AB96-4882-9DC8-FB160A254EE4}"/>
              </a:ext>
            </a:extLst>
          </p:cNvPr>
          <p:cNvCxnSpPr/>
          <p:nvPr/>
        </p:nvCxnSpPr>
        <p:spPr>
          <a:xfrm>
            <a:off x="5471942" y="2724150"/>
            <a:ext cx="71727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6756964-3B83-4138-BAD3-648ACE0F2ADB}"/>
              </a:ext>
            </a:extLst>
          </p:cNvPr>
          <p:cNvCxnSpPr/>
          <p:nvPr/>
        </p:nvCxnSpPr>
        <p:spPr>
          <a:xfrm>
            <a:off x="3268570" y="3657600"/>
            <a:ext cx="526583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04A601-3F9A-47F4-AD9E-03D13661BC77}"/>
              </a:ext>
            </a:extLst>
          </p:cNvPr>
          <p:cNvCxnSpPr/>
          <p:nvPr/>
        </p:nvCxnSpPr>
        <p:spPr>
          <a:xfrm>
            <a:off x="3268570" y="3676650"/>
            <a:ext cx="0" cy="27305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C92B64F-3E81-4F7D-9A5A-A18829CEF5CC}"/>
              </a:ext>
            </a:extLst>
          </p:cNvPr>
          <p:cNvCxnSpPr/>
          <p:nvPr/>
        </p:nvCxnSpPr>
        <p:spPr>
          <a:xfrm>
            <a:off x="8534400" y="3657600"/>
            <a:ext cx="0" cy="29210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7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211" y="801384"/>
            <a:ext cx="3701288" cy="2094216"/>
          </a:xfrm>
        </p:spPr>
        <p:txBody>
          <a:bodyPr/>
          <a:lstStyle/>
          <a:p>
            <a:pPr algn="ctr"/>
            <a:r>
              <a:rPr lang="nl-NL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nl-NL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 of open </a:t>
            </a:r>
            <a:r>
              <a:rPr lang="nl-NL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 in the Netherlands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>
          <a:xfrm>
            <a:off x="691038" y="3129280"/>
            <a:ext cx="3717635" cy="2895599"/>
          </a:xfrm>
        </p:spPr>
        <p:txBody>
          <a:bodyPr/>
          <a:lstStyle/>
          <a:p>
            <a:pPr algn="ctr"/>
            <a:r>
              <a:rPr lang="nl-N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l-NL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nl-NL" sz="28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nl-NL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access </a:t>
            </a:r>
            <a:r>
              <a:rPr lang="nl-NL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nl-N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norm in </a:t>
            </a:r>
            <a:r>
              <a:rPr lang="nl-NL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nl-N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research.”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dirty="0" err="1">
                <a:solidFill>
                  <a:srgbClr val="CCFFCC"/>
                </a:solidFill>
              </a:rPr>
              <a:t>Coalition</a:t>
            </a:r>
            <a:r>
              <a:rPr lang="nl-NL" sz="2400" dirty="0">
                <a:solidFill>
                  <a:srgbClr val="CCFFCC"/>
                </a:solidFill>
              </a:rPr>
              <a:t> Agreement</a:t>
            </a:r>
          </a:p>
          <a:p>
            <a:pPr algn="ctr"/>
            <a:r>
              <a:rPr lang="nl-NL" sz="2000" dirty="0">
                <a:solidFill>
                  <a:srgbClr val="CC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2017 - 2021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90" y="813807"/>
            <a:ext cx="4438830" cy="480821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12" y="3816667"/>
            <a:ext cx="2286000" cy="27908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1" y="6431442"/>
            <a:ext cx="1006354" cy="3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7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320" y="973668"/>
            <a:ext cx="8761413" cy="706964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Functional requirements for NCOS</a:t>
            </a:r>
          </a:p>
        </p:txBody>
      </p:sp>
      <p:pic>
        <p:nvPicPr>
          <p:cNvPr id="4" name="Picture 3" descr="schaap-met-vijf-poten-lo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43" y="2974437"/>
            <a:ext cx="3671679" cy="2920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15" y="2235294"/>
            <a:ext cx="11711016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>
                <a:latin typeface="Tahoma"/>
                <a:cs typeface="Tahoma"/>
              </a:rPr>
              <a:t>scientist with leadership experience and involved in the international developments of open science</a:t>
            </a:r>
          </a:p>
          <a:p>
            <a:pPr marL="265113" indent="-265113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>
                <a:latin typeface="Tahoma"/>
                <a:cs typeface="Tahoma"/>
              </a:rPr>
              <a:t>able to take the different needs of different disciplines into account</a:t>
            </a:r>
          </a:p>
          <a:p>
            <a:pPr marL="265113" indent="-265113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>
                <a:latin typeface="Tahoma"/>
                <a:cs typeface="Tahoma"/>
              </a:rPr>
              <a:t>authority in the platform and an ‘icon’ for the (external) stakeholders</a:t>
            </a:r>
          </a:p>
          <a:p>
            <a:pPr marL="265113" indent="-265113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>
                <a:latin typeface="Tahoma"/>
                <a:cs typeface="Tahoma"/>
              </a:rPr>
              <a:t>knowledge of the different themes and their relationship</a:t>
            </a:r>
          </a:p>
          <a:p>
            <a:pPr marL="265113" indent="-265113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>
                <a:latin typeface="Tahoma"/>
                <a:cs typeface="Tahoma"/>
              </a:rPr>
              <a:t>able to enthuse researchers and board members for the open science development	</a:t>
            </a:r>
          </a:p>
          <a:p>
            <a:pPr marL="265113" indent="-265113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>
                <a:latin typeface="Tahoma"/>
                <a:cs typeface="Tahoma"/>
              </a:rPr>
              <a:t>taking responsibility for </a:t>
            </a:r>
            <a:r>
              <a:rPr lang="en-US" sz="2000" dirty="0" err="1">
                <a:latin typeface="Tahoma"/>
                <a:cs typeface="Tahoma"/>
              </a:rPr>
              <a:t>realising</a:t>
            </a:r>
            <a:r>
              <a:rPr lang="en-US" sz="2000" dirty="0">
                <a:latin typeface="Tahoma"/>
                <a:cs typeface="Tahoma"/>
              </a:rPr>
              <a:t> the open science ambitions</a:t>
            </a:r>
          </a:p>
          <a:p>
            <a:pPr marL="265113" indent="-265113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>
                <a:latin typeface="Tahoma"/>
                <a:cs typeface="Tahoma"/>
              </a:rPr>
              <a:t>linking the different subsystems in the Netherlands together</a:t>
            </a:r>
          </a:p>
          <a:p>
            <a:pPr marL="265113" indent="-265113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>
                <a:latin typeface="Tahoma"/>
                <a:cs typeface="Tahoma"/>
              </a:rPr>
              <a:t>actively involved in setting the national agenda on open science</a:t>
            </a:r>
          </a:p>
          <a:p>
            <a:pPr marL="265113" indent="-265113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>
                <a:latin typeface="Tahoma"/>
                <a:cs typeface="Tahoma"/>
              </a:rPr>
              <a:t>knowledgeable about the (inter)national developments in open science</a:t>
            </a:r>
          </a:p>
          <a:p>
            <a:pPr marL="265113" indent="-265113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>
                <a:latin typeface="Tahoma"/>
                <a:cs typeface="Tahoma"/>
              </a:rPr>
              <a:t>mandate to actively steer the four theme groups and inform the steering committee</a:t>
            </a:r>
          </a:p>
        </p:txBody>
      </p:sp>
      <p:pic>
        <p:nvPicPr>
          <p:cNvPr id="6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12" y="3914371"/>
            <a:ext cx="2286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329</Words>
  <Application>Microsoft Office PowerPoint</Application>
  <PresentationFormat>Widescreen</PresentationFormat>
  <Paragraphs>86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Wingdings 3</vt:lpstr>
      <vt:lpstr>Ion-directiekamer</vt:lpstr>
      <vt:lpstr>National Coordination Open Science - NL</vt:lpstr>
      <vt:lpstr>PowerPoint Presentation</vt:lpstr>
      <vt:lpstr>PowerPoint Presentation</vt:lpstr>
      <vt:lpstr>National Plan Open Science</vt:lpstr>
      <vt:lpstr>National Platform</vt:lpstr>
      <vt:lpstr> Governance</vt:lpstr>
      <vt:lpstr>PowerPoint Presentation</vt:lpstr>
      <vt:lpstr>Confidence in the future of open science in the Netherlands</vt:lpstr>
      <vt:lpstr>Functional requirements for NCOS</vt:lpstr>
      <vt:lpstr>Website</vt:lpstr>
    </vt:vector>
  </TitlesOfParts>
  <Company>SURFmarket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John Doove</dc:creator>
  <cp:lastModifiedBy>karelluyben</cp:lastModifiedBy>
  <cp:revision>216</cp:revision>
  <dcterms:created xsi:type="dcterms:W3CDTF">2017-04-19T11:03:59Z</dcterms:created>
  <dcterms:modified xsi:type="dcterms:W3CDTF">2019-10-20T00:20:47Z</dcterms:modified>
</cp:coreProperties>
</file>